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9" r:id="rId2"/>
    <p:sldId id="261" r:id="rId3"/>
    <p:sldId id="256" r:id="rId4"/>
    <p:sldId id="285" r:id="rId5"/>
    <p:sldId id="262" r:id="rId6"/>
    <p:sldId id="267" r:id="rId7"/>
    <p:sldId id="263" r:id="rId8"/>
    <p:sldId id="268" r:id="rId9"/>
    <p:sldId id="269" r:id="rId10"/>
    <p:sldId id="270" r:id="rId11"/>
    <p:sldId id="264" r:id="rId12"/>
    <p:sldId id="271" r:id="rId13"/>
    <p:sldId id="265" r:id="rId14"/>
    <p:sldId id="272" r:id="rId15"/>
    <p:sldId id="266" r:id="rId16"/>
    <p:sldId id="274" r:id="rId17"/>
    <p:sldId id="276" r:id="rId18"/>
    <p:sldId id="275" r:id="rId19"/>
    <p:sldId id="279" r:id="rId20"/>
    <p:sldId id="280" r:id="rId21"/>
    <p:sldId id="282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01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12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01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24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19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61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0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53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423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3F1E1-8B4C-42B6-9718-52DB9D1D682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1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s://www.facebook.com/tyson.doug" TargetMode="External"/><Relationship Id="rId7" Type="http://schemas.openxmlformats.org/officeDocument/2006/relationships/image" Target="../media/image28.jpeg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" TargetMode="External"/><Relationship Id="rId5" Type="http://schemas.openxmlformats.org/officeDocument/2006/relationships/hyperlink" Target="http://www.linkedin.com/pub/doug-tyson/1b/687/819/" TargetMode="External"/><Relationship Id="rId4" Type="http://schemas.openxmlformats.org/officeDocument/2006/relationships/hyperlink" Target="https://twitter.com/tyson_dou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rtysonstats.com/index.htm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5608" y="321802"/>
            <a:ext cx="939088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AP Stats Webinar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>
                <a:solidFill>
                  <a:srgbClr val="0070C0"/>
                </a:solidFill>
              </a:rPr>
              <a:t>Sampling Distributions of Means and Proportions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Monday,  </a:t>
            </a:r>
            <a:r>
              <a:rPr lang="en-US" sz="2400" dirty="0"/>
              <a:t>16 Jan 2016</a:t>
            </a:r>
            <a:r>
              <a:rPr lang="en-US" sz="2400" dirty="0" smtClean="0"/>
              <a:t>, </a:t>
            </a:r>
            <a:r>
              <a:rPr lang="en-US" sz="2400" dirty="0"/>
              <a:t>7:30-8:30PM EDT</a:t>
            </a:r>
            <a:br>
              <a:rPr lang="en-US" sz="2400" dirty="0"/>
            </a:br>
            <a:r>
              <a:rPr lang="en-US" sz="12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When you first log-on to the webinar you should hear music.  If you do not hear music, you will need to make adjustments so you have access to sound for the webinar.  </a:t>
            </a:r>
            <a:br>
              <a:rPr lang="en-US" sz="2400" dirty="0"/>
            </a:br>
            <a:r>
              <a:rPr lang="en-US" sz="12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Try the following</a:t>
            </a:r>
            <a:r>
              <a:rPr lang="en-US" sz="24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At the top of your screen, click on the </a:t>
            </a:r>
            <a:r>
              <a:rPr lang="en-US" sz="2400" b="1" dirty="0" smtClean="0">
                <a:solidFill>
                  <a:srgbClr val="FF0000"/>
                </a:solidFill>
              </a:rPr>
              <a:t>communicate</a:t>
            </a:r>
            <a:r>
              <a:rPr lang="en-US" sz="2400" dirty="0" smtClean="0"/>
              <a:t> tab.    </a:t>
            </a:r>
            <a:br>
              <a:rPr lang="en-US" sz="2400" dirty="0" smtClean="0"/>
            </a:br>
            <a:r>
              <a:rPr lang="en-US" sz="2400" dirty="0" smtClean="0"/>
              <a:t>Select </a:t>
            </a:r>
            <a:r>
              <a:rPr lang="en-US" sz="2400" b="1" dirty="0" smtClean="0">
                <a:solidFill>
                  <a:srgbClr val="FF0000"/>
                </a:solidFill>
              </a:rPr>
              <a:t>call using computer</a:t>
            </a:r>
            <a:r>
              <a:rPr lang="en-US" sz="2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If </a:t>
            </a:r>
            <a:r>
              <a:rPr lang="en-US" sz="2400" dirty="0"/>
              <a:t>this still does not work, you may need to log-off and log back on using a different </a:t>
            </a:r>
            <a:r>
              <a:rPr lang="en-US" sz="2400" dirty="0" smtClean="0"/>
              <a:t>browser (</a:t>
            </a:r>
            <a:r>
              <a:rPr lang="en-US" sz="2400" b="1" dirty="0" smtClean="0">
                <a:solidFill>
                  <a:srgbClr val="FF0000"/>
                </a:solidFill>
              </a:rPr>
              <a:t>not </a:t>
            </a:r>
            <a:r>
              <a:rPr lang="en-US" sz="2400" b="1" dirty="0">
                <a:solidFill>
                  <a:srgbClr val="FF0000"/>
                </a:solidFill>
              </a:rPr>
              <a:t>Internet Explorer</a:t>
            </a:r>
            <a:r>
              <a:rPr lang="en-US" sz="2400" dirty="0" smtClean="0"/>
              <a:t>).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437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Sample </a:t>
                </a:r>
                <a:r>
                  <a:rPr lang="en-US" cap="none" dirty="0"/>
                  <a:t>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cap="none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cap="none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3208555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Shape of sampling </a:t>
                </a:r>
                <a:r>
                  <a:rPr lang="en-US" dirty="0" err="1" smtClean="0"/>
                  <a:t>dist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Exactly normal for normal populations</a:t>
                </a:r>
              </a:p>
              <a:p>
                <a:pPr lvl="1"/>
                <a:r>
                  <a:rPr lang="en-US" dirty="0" smtClean="0"/>
                  <a:t>Approximately normal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≥30</m:t>
                    </m:r>
                  </m:oMath>
                </a14:m>
                <a:r>
                  <a:rPr lang="en-US" dirty="0" smtClean="0"/>
                  <a:t> for </a:t>
                </a:r>
                <a:r>
                  <a:rPr lang="en-US" dirty="0" err="1" smtClean="0"/>
                  <a:t>nonnormal</a:t>
                </a:r>
                <a:r>
                  <a:rPr lang="en-US" dirty="0" smtClean="0"/>
                  <a:t> populations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3208555" cy="3450613"/>
              </a:xfrm>
              <a:blipFill>
                <a:blip r:embed="rId3"/>
                <a:stretch>
                  <a:fillRect l="-1711" t="-177" r="-7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Screen shot 2010-11-04 at 7.17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586" y="3150825"/>
            <a:ext cx="6437268" cy="2780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09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Ideas &amp; Tips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79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 Sheet</a:t>
            </a:r>
            <a:endParaRPr lang="en-US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formulas for the mean and standard deviation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 smtClean="0"/>
                  <a:t> are on the AP Stats Formula Sheet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1" t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558" y="2931828"/>
            <a:ext cx="6875316" cy="26964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5456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Sampling Distributions - General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015732"/>
            <a:ext cx="4883120" cy="3450613"/>
          </a:xfrm>
        </p:spPr>
        <p:txBody>
          <a:bodyPr/>
          <a:lstStyle/>
          <a:p>
            <a:r>
              <a:rPr lang="en-US" dirty="0"/>
              <a:t>The ideas here are the foundation for confidence intervals and significance tests</a:t>
            </a:r>
          </a:p>
          <a:p>
            <a:r>
              <a:rPr lang="en-US" dirty="0"/>
              <a:t>This chapter may become more clear after CIs and STs</a:t>
            </a:r>
          </a:p>
          <a:p>
            <a:r>
              <a:rPr lang="en-US" dirty="0"/>
              <a:t>Create a complete sampling distribution from a small population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181" y="2015732"/>
            <a:ext cx="4602673" cy="32613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258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Teaching Sampling Distributions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cap="none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cap="none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cap="none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4949221" cy="3450613"/>
              </a:xfrm>
            </p:spPr>
            <p:txBody>
              <a:bodyPr/>
              <a:lstStyle/>
              <a:p>
                <a:r>
                  <a:rPr lang="en-US" dirty="0" smtClean="0"/>
                  <a:t>Reese’s Pieces</a:t>
                </a:r>
              </a:p>
              <a:p>
                <a:pPr lvl="1"/>
                <a:r>
                  <a:rPr lang="en-US" dirty="0" smtClean="0"/>
                  <a:t>Make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 plots!</a:t>
                </a:r>
              </a:p>
              <a:p>
                <a:pPr lvl="1"/>
                <a:r>
                  <a:rPr lang="en-US" dirty="0" smtClean="0"/>
                  <a:t>True value of </a:t>
                </a:r>
                <a:r>
                  <a:rPr lang="en-US" i="1" dirty="0" smtClean="0"/>
                  <a:t>p</a:t>
                </a:r>
                <a:r>
                  <a:rPr lang="en-US" dirty="0" smtClean="0"/>
                  <a:t> is unknown</a:t>
                </a:r>
              </a:p>
              <a:p>
                <a:r>
                  <a:rPr lang="en-US" dirty="0" smtClean="0"/>
                  <a:t>Boxes with colored beads</a:t>
                </a:r>
              </a:p>
              <a:p>
                <a:pPr lvl="1"/>
                <a:r>
                  <a:rPr lang="en-US" dirty="0" smtClean="0"/>
                  <a:t>Can use different values for </a:t>
                </a:r>
                <a:r>
                  <a:rPr lang="en-US" i="1" dirty="0" smtClean="0"/>
                  <a:t>p</a:t>
                </a:r>
              </a:p>
              <a:p>
                <a:pPr lvl="1"/>
                <a:r>
                  <a:rPr lang="en-US" dirty="0" smtClean="0"/>
                  <a:t>Can make (or buy) cheap paddles/scoops</a:t>
                </a:r>
              </a:p>
              <a:p>
                <a:r>
                  <a:rPr lang="en-US" dirty="0" smtClean="0"/>
                  <a:t>Using </a:t>
                </a:r>
                <a:r>
                  <a:rPr lang="en-US" dirty="0" smtClean="0">
                    <a:sym typeface="Symbol" panose="05050102010706020507" pitchFamily="18" charset="2"/>
                  </a:rPr>
                  <a:t> for the population proportion is acceptable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4949221" cy="3450613"/>
              </a:xfrm>
              <a:blipFill>
                <a:blip r:embed="rId3"/>
                <a:stretch>
                  <a:fillRect l="-1108" t="-177" b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pbs.twimg.com/media/CBHJ_G4VAAAON_1.jpg: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03" y="2507286"/>
            <a:ext cx="4041649" cy="2273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95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Teaching Sampling Distributions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cap="none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cap="none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cap="none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015732"/>
            <a:ext cx="3902618" cy="35037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Online Stat Book Applet</a:t>
            </a:r>
          </a:p>
          <a:p>
            <a:pPr lvl="1"/>
            <a:r>
              <a:rPr lang="en-US" dirty="0"/>
              <a:t>http://onlinestatbook.com/stat_sim/sampling_dist/</a:t>
            </a:r>
          </a:p>
          <a:p>
            <a:pPr lvl="1"/>
            <a:r>
              <a:rPr lang="en-US" dirty="0" smtClean="0"/>
              <a:t>Spend one lesson sampling from normal populations, one from non-Normal populations</a:t>
            </a:r>
          </a:p>
          <a:p>
            <a:pPr lvl="1"/>
            <a:r>
              <a:rPr lang="en-US" dirty="0" smtClean="0"/>
              <a:t>Look at several populations</a:t>
            </a:r>
          </a:p>
          <a:p>
            <a:pPr lvl="1"/>
            <a:r>
              <a:rPr lang="en-US" dirty="0" smtClean="0"/>
              <a:t>Use “custom” population</a:t>
            </a:r>
          </a:p>
          <a:p>
            <a:pPr lvl="1"/>
            <a:r>
              <a:rPr lang="en-US" dirty="0" smtClean="0"/>
              <a:t>Compare sampling distributions for different values of </a:t>
            </a:r>
            <a:r>
              <a:rPr lang="en-US" i="1" dirty="0" smtClean="0"/>
              <a:t>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233" y="2015732"/>
            <a:ext cx="5433621" cy="3245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768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AP Exam Questions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41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APFRQ #3 – </a:t>
            </a:r>
            <a:r>
              <a:rPr lang="en-US" cap="none" dirty="0" smtClean="0"/>
              <a:t>School Attendance</a:t>
            </a:r>
            <a:endParaRPr lang="en-US" cap="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9" y="2148289"/>
            <a:ext cx="9603275" cy="3277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5814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APFRQ #3 – </a:t>
            </a:r>
            <a:r>
              <a:rPr lang="en-US" cap="none" dirty="0" smtClean="0"/>
              <a:t>School Attendance</a:t>
            </a:r>
            <a:endParaRPr lang="en-US" cap="none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451580" y="2015732"/>
            <a:ext cx="4761933" cy="3450613"/>
          </a:xfrm>
        </p:spPr>
        <p:txBody>
          <a:bodyPr/>
          <a:lstStyle/>
          <a:p>
            <a:r>
              <a:rPr lang="en-US" dirty="0" smtClean="0"/>
              <a:t>Rubric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 descr="http://www.bildeston.suffolk.sch.uk/parents/school_attendance_leaflet/children_going_to_scho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225" y="2015732"/>
            <a:ext cx="4674629" cy="3505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(2008)</a:t>
            </a:r>
            <a:endParaRPr lang="en-US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9" y="2110159"/>
            <a:ext cx="8450909" cy="37948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837790" y="4981523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9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5608" y="321802"/>
            <a:ext cx="93908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AP Stats Webinar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>
                <a:solidFill>
                  <a:srgbClr val="0070C0"/>
                </a:solidFill>
              </a:rPr>
              <a:t>Sampling Distributions of Means and Proportions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Monday,  </a:t>
            </a:r>
            <a:r>
              <a:rPr lang="en-US" sz="2400" dirty="0"/>
              <a:t>16 Jan 2016</a:t>
            </a:r>
            <a:r>
              <a:rPr lang="en-US" sz="2400" dirty="0" smtClean="0"/>
              <a:t>, </a:t>
            </a:r>
            <a:r>
              <a:rPr lang="en-US" sz="2400" dirty="0"/>
              <a:t>7:30-8:30PM EDT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If you are still having sound issues, please use the “chat” feature to ask for help. </a:t>
            </a:r>
            <a:r>
              <a:rPr lang="en-US" sz="2400" dirty="0" smtClean="0"/>
              <a:t>Be </a:t>
            </a:r>
            <a:r>
              <a:rPr lang="en-US" sz="2400" dirty="0"/>
              <a:t>sure to select “All Panelists” when asking your questions, so our moderator can view your comments and </a:t>
            </a:r>
            <a:r>
              <a:rPr lang="en-US" sz="2400" dirty="0" smtClean="0"/>
              <a:t>help.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8089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(2008)</a:t>
            </a:r>
            <a:endParaRPr lang="en-US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9" y="2268965"/>
            <a:ext cx="9603275" cy="33325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869321" y="3956270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3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(2012)</a:t>
            </a:r>
            <a:endParaRPr lang="en-US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9" y="2481723"/>
            <a:ext cx="9603275" cy="2918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848300" y="3552115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(2013)</a:t>
            </a:r>
            <a:endParaRPr lang="en-US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8" y="2710894"/>
            <a:ext cx="9603276" cy="2543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795749" y="4792337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Contact Me</a:t>
            </a:r>
            <a:endParaRPr lang="en-US" cap="non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51579" y="2110639"/>
            <a:ext cx="4114768" cy="3346017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</a:rPr>
              <a:t>Doug Tyson</a:t>
            </a:r>
            <a:r>
              <a:rPr lang="en-US" sz="2600" dirty="0" smtClean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Email:</a:t>
            </a:r>
            <a:r>
              <a:rPr lang="en-US" sz="1900" dirty="0"/>
              <a:t> </a:t>
            </a:r>
            <a:r>
              <a:rPr lang="en-US" sz="1900" dirty="0" smtClean="0">
                <a:hlinkClick r:id="rId2"/>
              </a:rPr>
              <a:t>tyson.doug@gmail.com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FB: </a:t>
            </a:r>
            <a:r>
              <a:rPr lang="en-US" sz="1900" dirty="0" smtClean="0">
                <a:hlinkClick r:id="rId3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Twitter: </a:t>
            </a:r>
            <a:r>
              <a:rPr lang="en-US" sz="1900" dirty="0" smtClean="0">
                <a:hlinkClick r:id="rId4"/>
              </a:rPr>
              <a:t>@</a:t>
            </a:r>
            <a:r>
              <a:rPr lang="en-US" sz="1900" dirty="0" err="1" smtClean="0">
                <a:hlinkClick r:id="rId4"/>
              </a:rPr>
              <a:t>tyson_doug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LI: </a:t>
            </a:r>
            <a:r>
              <a:rPr lang="en-US" sz="1900" dirty="0" smtClean="0">
                <a:hlinkClick r:id="rId5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URL: </a:t>
            </a:r>
            <a:r>
              <a:rPr lang="en-US" sz="1900" dirty="0" smtClean="0">
                <a:hlinkClick r:id="rId6"/>
              </a:rPr>
              <a:t>MrTysonStats.com</a:t>
            </a:r>
            <a:endParaRPr lang="en-US" sz="1900" dirty="0" smtClean="0"/>
          </a:p>
          <a:p>
            <a:pPr marL="514350" indent="-514350">
              <a:buNone/>
            </a:pPr>
            <a:endParaRPr lang="en-US" sz="2600" dirty="0"/>
          </a:p>
        </p:txBody>
      </p:sp>
      <p:pic>
        <p:nvPicPr>
          <p:cNvPr id="11266" name="Picture 2" descr="https://pbs.twimg.com/profile_images/2446842758/rltus95gyx92lpmy6skc_400x400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551" y="2383908"/>
            <a:ext cx="2190060" cy="2190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7428361" y="2326823"/>
            <a:ext cx="2488055" cy="3317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81568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cap="none" dirty="0" smtClean="0"/>
              <a:t>Sampling Distributions of Means &amp; Proportions</a:t>
            </a:r>
            <a:endParaRPr lang="en-US" sz="50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662588"/>
          </a:xfrm>
        </p:spPr>
        <p:txBody>
          <a:bodyPr>
            <a:normAutofit/>
          </a:bodyPr>
          <a:lstStyle/>
          <a:p>
            <a:pPr>
              <a:tabLst>
                <a:tab pos="8462963" algn="r"/>
              </a:tabLst>
            </a:pPr>
            <a:r>
              <a:rPr lang="en-US" cap="none" dirty="0" smtClean="0"/>
              <a:t>Doug Tyson	Files at </a:t>
            </a:r>
            <a:r>
              <a:rPr lang="en-US" cap="none" dirty="0" smtClean="0">
                <a:hlinkClick r:id="rId2"/>
              </a:rPr>
              <a:t>MrTysonStats.com</a:t>
            </a:r>
            <a:endParaRPr lang="en-US" cap="none" dirty="0" smtClean="0"/>
          </a:p>
          <a:p>
            <a:r>
              <a:rPr lang="en-US" cap="none" dirty="0" smtClean="0"/>
              <a:t>Central York High School</a:t>
            </a:r>
          </a:p>
          <a:p>
            <a:r>
              <a:rPr lang="en-US" cap="none" dirty="0" smtClean="0"/>
              <a:t>tyson.doug@gmail.com</a:t>
            </a: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417348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Brief Resume’ (My Apologies)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Member of the ASA/NCTM Joint Committee on Curriculum in Statistics (2016-2019)</a:t>
            </a:r>
          </a:p>
          <a:p>
            <a:r>
              <a:rPr lang="en-US" dirty="0"/>
              <a:t>AP Statistics Exam Reader </a:t>
            </a:r>
            <a:r>
              <a:rPr lang="en-US" dirty="0" smtClean="0"/>
              <a:t>and Table Leader</a:t>
            </a:r>
            <a:endParaRPr lang="en-US" dirty="0"/>
          </a:p>
          <a:p>
            <a:r>
              <a:rPr lang="en-US" dirty="0"/>
              <a:t>ASA National Poster Competition judge (2011-Present)</a:t>
            </a:r>
          </a:p>
          <a:p>
            <a:r>
              <a:rPr lang="en-US" dirty="0"/>
              <a:t>Contributor and supplements author for </a:t>
            </a:r>
            <a:r>
              <a:rPr lang="en-US" i="1" dirty="0"/>
              <a:t>The Practice of Statistics</a:t>
            </a:r>
            <a:r>
              <a:rPr lang="en-US" dirty="0"/>
              <a:t>, 5th edition (2013)</a:t>
            </a:r>
          </a:p>
          <a:p>
            <a:r>
              <a:rPr lang="en-US" dirty="0"/>
              <a:t>Presenter of two-day </a:t>
            </a:r>
            <a:r>
              <a:rPr lang="en-US" i="1" dirty="0"/>
              <a:t>AP Statistics Teacher Workshop</a:t>
            </a:r>
            <a:r>
              <a:rPr lang="en-US" dirty="0"/>
              <a:t> (2015)</a:t>
            </a:r>
          </a:p>
          <a:p>
            <a:r>
              <a:rPr lang="en-US" dirty="0"/>
              <a:t>Co-author of the College Board Curriculum Module on Random Sampling and Random Assignment (2012)</a:t>
            </a:r>
          </a:p>
          <a:p>
            <a:r>
              <a:rPr lang="en-US" dirty="0"/>
              <a:t>Co-leader of </a:t>
            </a:r>
            <a:r>
              <a:rPr lang="en-US" i="1" dirty="0"/>
              <a:t>Experienced AP Statistics Teacher</a:t>
            </a:r>
            <a:r>
              <a:rPr lang="en-US" dirty="0"/>
              <a:t> workshop (2014) </a:t>
            </a:r>
          </a:p>
          <a:p>
            <a:r>
              <a:rPr lang="en-US" dirty="0"/>
              <a:t>Co-leader of </a:t>
            </a:r>
            <a:r>
              <a:rPr lang="en-US" i="1" dirty="0"/>
              <a:t>Simulation Based Inference</a:t>
            </a:r>
            <a:r>
              <a:rPr lang="en-US" dirty="0"/>
              <a:t> workshop (2015)</a:t>
            </a:r>
          </a:p>
          <a:p>
            <a:r>
              <a:rPr lang="en-US" dirty="0"/>
              <a:t>Various workshops and sessions at NCTM regional and annual conferences (2011-2015)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7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Content Overview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(This content is non-negotiable.)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9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Sampling Distributions - General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Sample statistics vary from sample to sample!</a:t>
                </a:r>
              </a:p>
              <a:p>
                <a:r>
                  <a:rPr lang="en-US" dirty="0" smtClean="0"/>
                  <a:t>Must know general ideas for all sampling distributions</a:t>
                </a:r>
              </a:p>
              <a:p>
                <a:pPr lvl="1"/>
                <a:r>
                  <a:rPr lang="en-US" dirty="0" smtClean="0"/>
                  <a:t>Bias (accuracy)</a:t>
                </a:r>
              </a:p>
              <a:p>
                <a:pPr lvl="1"/>
                <a:r>
                  <a:rPr lang="en-US" dirty="0" smtClean="0"/>
                  <a:t>Variability (precision)</a:t>
                </a:r>
              </a:p>
              <a:p>
                <a:r>
                  <a:rPr lang="en-US" dirty="0" smtClean="0"/>
                  <a:t>Must know characteristics of two specific sampling distributions</a:t>
                </a:r>
              </a:p>
              <a:p>
                <a:pPr lvl="1"/>
                <a:r>
                  <a:rPr lang="en-US" dirty="0" smtClean="0"/>
                  <a:t>Sample proportions,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Sample means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1" t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s://upload.wikimedia.org/wikipedia/commons/thumb/1/10/High_accuracy_Low_precision.svg/150px-High_accuracy_Low_precision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670" y="2026923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3/3a/High_precision_Low_accuracy.svg/150px-High_precision_Low_accuracy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244" y="294382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16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Sample Proportion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Mean of </a:t>
                </a:r>
                <a:r>
                  <a:rPr lang="en-US" dirty="0"/>
                  <a:t>sampling </a:t>
                </a:r>
                <a:r>
                  <a:rPr lang="en-US" dirty="0" err="1"/>
                  <a:t>dist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𝑝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𝑝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/>
                  <a:t>So,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 is an unbiased estimator of </a:t>
                </a:r>
                <a:r>
                  <a:rPr lang="en-US" i="1" dirty="0" smtClean="0"/>
                  <a:t>p</a:t>
                </a:r>
              </a:p>
              <a:p>
                <a:r>
                  <a:rPr lang="en-US" dirty="0" smtClean="0"/>
                  <a:t>Standard deviation of sampling </a:t>
                </a:r>
                <a:r>
                  <a:rPr lang="en-US" dirty="0" err="1"/>
                  <a:t>dist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 smtClean="0"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𝑝</m:t>
                            </m:r>
                          </m:e>
                        </m:acc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𝑝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Exactly true for sampling with replacement</a:t>
                </a:r>
              </a:p>
              <a:p>
                <a:pPr lvl="1"/>
                <a:r>
                  <a:rPr lang="en-US" dirty="0" smtClean="0"/>
                  <a:t>Approximately true for </a:t>
                </a:r>
                <a:r>
                  <a:rPr lang="en-US" dirty="0"/>
                  <a:t>sampling </a:t>
                </a:r>
                <a:r>
                  <a:rPr lang="en-US" dirty="0" smtClean="0"/>
                  <a:t>without </a:t>
                </a:r>
                <a:r>
                  <a:rPr lang="en-US" dirty="0" smtClean="0"/>
                  <a:t>replacement as 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  <a:blipFill>
                <a:blip r:embed="rId3"/>
                <a:stretch>
                  <a:fillRect l="-1003" t="-883" b="-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Screen shot 2010-11-04 at 2.14.40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980" y="2264385"/>
            <a:ext cx="3882873" cy="2618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94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Sample Proportion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3231041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Shape of sampling </a:t>
                </a:r>
                <a:r>
                  <a:rPr lang="en-US" dirty="0" err="1" smtClean="0"/>
                  <a:t>dist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Approximately normal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r>
                  <a:rPr lang="en-US" dirty="0" smtClean="0"/>
                  <a:t> and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3231041" cy="3450613"/>
              </a:xfrm>
              <a:blipFill>
                <a:blip r:embed="rId3"/>
                <a:stretch>
                  <a:fillRect l="-1698" t="-177" r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9" descr="Screen shot 2010-11-04 at 3.44.2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620" y="2906127"/>
            <a:ext cx="6372234" cy="29658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698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Sample 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cap="none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cap="none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5345828" cy="380117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Mean of </a:t>
                </a:r>
                <a:r>
                  <a:rPr lang="en-US" dirty="0"/>
                  <a:t>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𝜇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/>
                  <a:t>So,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is an unbiased estimator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𝜇</m:t>
                    </m:r>
                  </m:oMath>
                </a14:m>
                <a:endParaRPr lang="en-US" i="1" dirty="0" smtClean="0"/>
              </a:p>
              <a:p>
                <a:r>
                  <a:rPr lang="en-US" dirty="0" smtClean="0"/>
                  <a:t>Standard deviation of 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 smtClean="0"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</m:acc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Exactly true for sampling with replacement</a:t>
                </a:r>
              </a:p>
              <a:p>
                <a:pPr lvl="1"/>
                <a:r>
                  <a:rPr lang="en-US" dirty="0" smtClean="0"/>
                  <a:t>Approximately true for </a:t>
                </a:r>
                <a:r>
                  <a:rPr lang="en-US" dirty="0"/>
                  <a:t>sampling </a:t>
                </a:r>
                <a:r>
                  <a:rPr lang="en-US" dirty="0" smtClean="0"/>
                  <a:t>without </a:t>
                </a:r>
                <a:r>
                  <a:rPr lang="en-US" dirty="0" smtClean="0"/>
                  <a:t>replacement as 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5345828" cy="3801174"/>
              </a:xfrm>
              <a:blipFill>
                <a:blip r:embed="rId3"/>
                <a:stretch>
                  <a:fillRect l="-1026" t="-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http://www.nature.com/nmeth/journal/v10/n9/images/nmeth.2613-F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05" y="2390660"/>
            <a:ext cx="4770050" cy="2622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25532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Custom 1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D60536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163</TotalTime>
  <Words>294</Words>
  <Application>Microsoft Office PowerPoint</Application>
  <PresentationFormat>Widescreen</PresentationFormat>
  <Paragraphs>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Cambria Math</vt:lpstr>
      <vt:lpstr>Gill Sans MT</vt:lpstr>
      <vt:lpstr>Symbol</vt:lpstr>
      <vt:lpstr>Gallery</vt:lpstr>
      <vt:lpstr>PowerPoint Presentation</vt:lpstr>
      <vt:lpstr>PowerPoint Presentation</vt:lpstr>
      <vt:lpstr>Sampling Distributions of Means &amp; Proportions</vt:lpstr>
      <vt:lpstr>Brief Resume’ (My Apologies)</vt:lpstr>
      <vt:lpstr>Content Overview</vt:lpstr>
      <vt:lpstr>Sampling Distributions - General</vt:lpstr>
      <vt:lpstr>The Sampling Distribution of a Sample Proportion p ̂</vt:lpstr>
      <vt:lpstr>The Sampling Distribution of a Sample Proportion p ̂</vt:lpstr>
      <vt:lpstr>The Sampling Distribution of a Sample Mean x ̅</vt:lpstr>
      <vt:lpstr>The Sampling Distribution of a Sample Mean x ̅</vt:lpstr>
      <vt:lpstr>Teaching Ideas &amp; Tips</vt:lpstr>
      <vt:lpstr>Formula Sheet</vt:lpstr>
      <vt:lpstr>Teaching Sampling Distributions - General</vt:lpstr>
      <vt:lpstr>Teaching Sampling Distributions of p ̂</vt:lpstr>
      <vt:lpstr>Teaching Sampling Distributions of x ̅</vt:lpstr>
      <vt:lpstr>AP Exam Questions</vt:lpstr>
      <vt:lpstr>2014 APFRQ #3 – School Attendance</vt:lpstr>
      <vt:lpstr>2014 APFRQ #3 – School Attendance</vt:lpstr>
      <vt:lpstr>Multiple Choice Questions (2008)</vt:lpstr>
      <vt:lpstr>Multiple Choice Questions (2008)</vt:lpstr>
      <vt:lpstr>Multiple Choice Questions (2012)</vt:lpstr>
      <vt:lpstr>Multiple Choice Questions (2013)</vt:lpstr>
      <vt:lpstr>Contact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Tyson</dc:creator>
  <cp:lastModifiedBy>Doug Tyson</cp:lastModifiedBy>
  <cp:revision>21</cp:revision>
  <dcterms:created xsi:type="dcterms:W3CDTF">2016-01-11T21:19:32Z</dcterms:created>
  <dcterms:modified xsi:type="dcterms:W3CDTF">2016-01-13T01:48:19Z</dcterms:modified>
</cp:coreProperties>
</file>